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bg2">
                <a:shade val="80000"/>
                <a:satMod val="155000"/>
              </a:schemeClr>
            </a:gs>
            <a:gs pos="100000">
              <a:schemeClr val="bg2">
                <a:tint val="95000"/>
                <a:satMod val="20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yadi.sk/i/srgoCu541xGnpQ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yadi.sk/i/_V6AC8sPPL7iUQ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i/YbKdEcbQAeQYZA" TargetMode="External"/><Relationship Id="rId2" Type="http://schemas.openxmlformats.org/officeDocument/2006/relationships/hyperlink" Target="https://yadi.sk/i/4s76yY3F4r02cQ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i/kE-B2KNnDWSsbA" TargetMode="External"/><Relationship Id="rId2" Type="http://schemas.openxmlformats.org/officeDocument/2006/relationships/hyperlink" Target="https://yadi.sk/i/_pg57MjZFnAm5Q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714356"/>
            <a:ext cx="7929618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Совещание с руководителями образовательных организаций – 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руководителями гражданской обороны объектов образования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/>
              <a:t>Инструктаж и обучение по ГО и ЧС: новый порядок 2021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30.03.2021 г.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платформе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tique Olive Compact" pitchFamily="34" charset="0"/>
                <a:ea typeface="Times New Roman" pitchFamily="18" charset="0"/>
                <a:cs typeface="Times New Roman" pitchFamily="18" charset="0"/>
              </a:rPr>
              <a:t>ZOOM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tique Olive Compact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00100" y="928670"/>
            <a:ext cx="7286676" cy="4401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Рекомендации 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организации и проведению вводного инструктажа по гражданской обороне Утверждены Зам.министра РФ по делам ГО и ЧС </a:t>
            </a: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Кададовым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С.А.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05.06.2018 г. №2-4-71-13-8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100" y="1063142"/>
          <a:ext cx="7572429" cy="5051932"/>
        </p:xfrm>
        <a:graphic>
          <a:graphicData uri="http://schemas.openxmlformats.org/drawingml/2006/table">
            <a:tbl>
              <a:tblPr/>
              <a:tblGrid>
                <a:gridCol w="1041199"/>
                <a:gridCol w="5490031"/>
                <a:gridCol w="1041199"/>
              </a:tblGrid>
              <a:tr h="72278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N п/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Примерный перечень учебных вопросов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028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Возможные действия работника на рабочем месте, которые могут привести к аварии, катастрофе или ЧС техногенного характера в организации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5 - 15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045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Наиболее характерные ЧС природного и техногенного характера, которые могут возникнуть в районе расположения организации и опасности, присущие этим ЧС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5 - 20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357166"/>
            <a:ext cx="8929718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Примерный план вводного инструктажа по ГО: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285860"/>
            <a:ext cx="6786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Содержание учебных вопросов вводного инструктажа по ГО приведены в </a:t>
            </a:r>
            <a:r>
              <a:rPr lang="ru-RU" sz="3600" u="sng" dirty="0" smtClean="0">
                <a:hlinkClick r:id="rId2"/>
              </a:rPr>
              <a:t>Приложении  к Письму МЧС России   от 27.02.2020г     №11-7-605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1538" y="1285860"/>
            <a:ext cx="7286676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Форма журнала учета вводного инструктажа по гражданской обороне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находится также в методических рекомендациях от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05.06.2018 г.   №2-4-71-13-8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28662" y="571480"/>
            <a:ext cx="7429552" cy="560153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Порядок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проведения инструктажа по действиям работодателей и работников в чрезвычайных ситуациях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Инструктаж по ЧС обычно 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совмещают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 вводным инструктажем по ГО, который проводится при приеме сотрудника на работу.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Специалист, ответственный за проведение инструктажа по действиям в режиме ЧС, назначается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приказом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руководителя.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85852" y="714356"/>
            <a:ext cx="721523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Такой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инструктаж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знакомит новых работников с наиболее вероятными опасностями, которые возникают при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чрезвычайных ситуациях природного и техногенного характера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Работнику объясняются способы защиты от опасностей, которые могут возникнуть при ЧС природного и техногенного характера и правила поведения и действий при возникновении ЧС.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00100" y="428604"/>
            <a:ext cx="7643866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Инструктаж работников организаций и предприятий, по действиям в чрезвычайных ситуациях (далее – инструктаж по ЧС)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проводится в организациях на основании следующих документов: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Федеральный закон от 21.12.1994 №68-ФЗ «О защите населения и территории от чрезвычайных ситуаций природного и техногенного характера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Постановление Правительства РФ от 18.09.2020 №1485 «Об утверждении Положения о подготовке граждан Российской Федерации, иностранных граждан и лиц без гражданства в области защиты от чрезвычайных ситуаций природного и техногенного характера»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357299"/>
          <a:ext cx="7572427" cy="5092201"/>
        </p:xfrm>
        <a:graphic>
          <a:graphicData uri="http://schemas.openxmlformats.org/drawingml/2006/table">
            <a:tbl>
              <a:tblPr/>
              <a:tblGrid>
                <a:gridCol w="514378"/>
                <a:gridCol w="5915042"/>
                <a:gridCol w="1143007"/>
              </a:tblGrid>
              <a:tr h="42574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Примерный перечень учебных вопросов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2121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Возможные действия работника на рабочем месте, которые могут привести к аварии, катастрофе или ЧС техногенного характера в организации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5 - 15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89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Наиболее характерные ЧС природного и техногенного характера, которые могут возникнуть в районе расположения организации и опасности, присущие этим ЧС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5 - 20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186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Принятые в организации способы защиты работников от опасностей, возникающих при ЧС, характерных для производственной деятельности и района расположения организации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5 - 20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43" marR="54043" marT="54043" marB="540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142976" y="214290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Примерный план вводного инструктажа по действиям в режиме ЧС: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85786" y="1142984"/>
            <a:ext cx="771530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Содержание учебных вопросов инструктажа по ЧС приводятся в 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Приложении к Письму МЧС России от 27.10.2020г   №ИВ-11-85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Форма журнала учета инструктажа по действиям в </a:t>
            </a: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ЧС </a:t>
            </a:r>
            <a:endParaRPr kumimoji="0" lang="ru-RU" sz="3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85786" y="857232"/>
            <a:ext cx="7715304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Обучение по ГО и ЧС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Федеральные законы: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--  № 28-ФЗ «О гражданской обороне»  --  № 68-ФЗ «О защите населения и территорий от чрезвычайных ситуаций природного и техногенного характера»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000100" y="785794"/>
            <a:ext cx="7358114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Инструктажи, обучение по гражданской обороне</a:t>
            </a:r>
          </a:p>
          <a:p>
            <a:pPr lvl="0"/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dirty="0" smtClean="0"/>
              <a:t>1. Вводный инструктаж по ГО</a:t>
            </a:r>
          </a:p>
          <a:p>
            <a:pPr lvl="0"/>
            <a:r>
              <a:rPr lang="ru-RU" sz="3600" dirty="0" smtClean="0"/>
              <a:t>2. Обучение по ГО:</a:t>
            </a:r>
          </a:p>
          <a:p>
            <a:pPr lvl="0"/>
            <a:r>
              <a:rPr lang="ru-RU" sz="3600" dirty="0" smtClean="0"/>
              <a:t>- сотрудников рабочих профессий</a:t>
            </a:r>
          </a:p>
          <a:p>
            <a:pPr lvl="0"/>
            <a:r>
              <a:rPr lang="ru-RU" sz="3600" dirty="0" smtClean="0"/>
              <a:t>- руководителей и специалистов</a:t>
            </a:r>
          </a:p>
          <a:p>
            <a:pPr lvl="0"/>
            <a:r>
              <a:rPr lang="ru-RU" sz="3600" dirty="0" smtClean="0"/>
              <a:t>- отдельных категорий застрахованных граждан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42910" y="500042"/>
            <a:ext cx="8001056" cy="484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Обучение по гражданской обороне обязательно.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u="sng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уководители гражданской обороны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объекта  - не реже 1 раза в 5 лет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согласно пункту 4 Постановления Правительства РФ от 02.11.2000 № 841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«Об утверждении Положения об организации обучения населения в области гражданской обороны»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уполномоченных работников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реже одного раза в 5 лет предусмотрено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пунктом 4 Постановления Правительства РФ от 04.09.2003 № 547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 подготовке населения в области защиты от чрезвычайных ситуаций природного и техногенного характера».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142976" y="571480"/>
            <a:ext cx="7500990" cy="530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</a:t>
            </a:r>
            <a:r>
              <a:rPr kumimoji="0" lang="ru-RU" sz="32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Примерная программа курсового обучения 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работающего населения в области ГО </a:t>
            </a:r>
            <a:r>
              <a:rPr kumimoji="0" lang="ru-RU" sz="32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2-4-71-27-11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утверждена: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- 20 ноября 2020 года МЧС России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в РТ– Утверждена приказом заместителя РГО РТ – Премьер-министром Республики Татарстан от 02.03.2021 № 5)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642918"/>
            <a:ext cx="692948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Обучение </a:t>
            </a:r>
            <a:r>
              <a:rPr lang="ru-RU" sz="3200" b="1" dirty="0" smtClean="0"/>
              <a:t>работающего</a:t>
            </a:r>
            <a:r>
              <a:rPr lang="ru-RU" sz="3200" dirty="0" smtClean="0"/>
              <a:t> населения в области ГО и защиты от ЧС планируется и проводится в организациях </a:t>
            </a:r>
            <a:r>
              <a:rPr lang="ru-RU" sz="3200" b="1" dirty="0" smtClean="0"/>
              <a:t>ежегодно в объеме не менее 12 часов</a:t>
            </a:r>
            <a:r>
              <a:rPr lang="ru-RU" sz="3200" dirty="0" smtClean="0"/>
              <a:t>.</a:t>
            </a:r>
          </a:p>
          <a:p>
            <a:endParaRPr lang="ru-RU" sz="1000" dirty="0" smtClean="0"/>
          </a:p>
          <a:p>
            <a:r>
              <a:rPr lang="ru-RU" sz="3200" u="sng" dirty="0" smtClean="0"/>
              <a:t>Занятия</a:t>
            </a:r>
            <a:r>
              <a:rPr lang="ru-RU" sz="3200" dirty="0" smtClean="0"/>
              <a:t> проводятся, как правило, </a:t>
            </a:r>
            <a:r>
              <a:rPr lang="ru-RU" sz="3200" u="sng" dirty="0" smtClean="0"/>
              <a:t>ежемесячно</a:t>
            </a:r>
            <a:r>
              <a:rPr lang="ru-RU" sz="3200" dirty="0" smtClean="0"/>
              <a:t> в течение года, исключая месяцы массовых отпусков работников организаций, </a:t>
            </a:r>
            <a:r>
              <a:rPr lang="ru-RU" sz="3200" u="sng" dirty="0" smtClean="0"/>
              <a:t>в рабочее время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714356"/>
            <a:ext cx="692948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/>
              <a:t>Для проведения занятий:</a:t>
            </a:r>
          </a:p>
          <a:p>
            <a:pPr>
              <a:buFontTx/>
              <a:buChar char="-"/>
            </a:pPr>
            <a:r>
              <a:rPr lang="ru-RU" sz="2800" dirty="0" smtClean="0"/>
              <a:t>приказом руководителя организации назначаются руководители занятий</a:t>
            </a:r>
          </a:p>
          <a:p>
            <a:pPr>
              <a:buFontTx/>
              <a:buChar char="-"/>
            </a:pPr>
            <a:r>
              <a:rPr lang="ru-RU" sz="2800" dirty="0" smtClean="0"/>
              <a:t> создаются учебные группы численностью до 25 человек.</a:t>
            </a:r>
          </a:p>
          <a:p>
            <a:endParaRPr lang="ru-RU" sz="2400" dirty="0" smtClean="0"/>
          </a:p>
          <a:p>
            <a:r>
              <a:rPr lang="ru-RU" sz="2400" dirty="0" smtClean="0"/>
              <a:t>Для проведения занятий привлекаются работники, прошедшие подготовку в УМЦ ГО и ЧС РТ и его филиалах.</a:t>
            </a:r>
          </a:p>
          <a:p>
            <a:endParaRPr lang="ru-RU" sz="2400" dirty="0" smtClean="0"/>
          </a:p>
          <a:p>
            <a:r>
              <a:rPr lang="ru-RU" sz="2400" dirty="0" smtClean="0"/>
              <a:t>Занятия по правилам оказания первой помощи, по возможности, проводятся с привлечением соответствующих специалистов.</a:t>
            </a:r>
            <a:endParaRPr lang="ru-RU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785794"/>
            <a:ext cx="67866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При проведении </a:t>
            </a:r>
            <a:r>
              <a:rPr lang="ru-RU" sz="3200" b="1" dirty="0" smtClean="0"/>
              <a:t>практических занятий </a:t>
            </a:r>
            <a:r>
              <a:rPr lang="ru-RU" sz="3200" dirty="0" smtClean="0"/>
              <a:t>теоретический материал преподносится путем рассказа или опроса обучаемых в минимальном объеме.</a:t>
            </a:r>
          </a:p>
          <a:p>
            <a:endParaRPr lang="ru-RU" sz="3200" dirty="0" smtClean="0"/>
          </a:p>
          <a:p>
            <a:r>
              <a:rPr lang="ru-RU" sz="3200" dirty="0" smtClean="0"/>
              <a:t>Занятия проводятся в учебных классах, в местах размещения уголков ГО и на учебных площадках. </a:t>
            </a:r>
            <a:endParaRPr lang="ru-RU" sz="3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4" y="1643049"/>
          <a:ext cx="7143800" cy="4480960"/>
        </p:xfrm>
        <a:graphic>
          <a:graphicData uri="http://schemas.openxmlformats.org/drawingml/2006/table">
            <a:tbl>
              <a:tblPr/>
              <a:tblGrid>
                <a:gridCol w="613488"/>
                <a:gridCol w="6530312"/>
              </a:tblGrid>
              <a:tr h="171451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Действия работников при аварии, катастрофе и пожаре на территории организации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047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Оказание первой помощи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2597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7.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Действия работников организации в условиях негативных и опасных факторов бытового характера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150" marR="57150" marT="57150" marB="571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14348" y="428604"/>
            <a:ext cx="7715304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Занятия по темам 4, 6 и 7 проводятся в обстановке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повседневной трудовой деятельности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142976" y="785794"/>
            <a:ext cx="7429552" cy="51090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Прививать навыки по действиям работников организации при получении сигнала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«ВНИМАНИЕ ВСЕМ!»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информацией о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воздушной тревоге,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химической тревоге,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радиационной опасности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угрозе катастрофического затопления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выполнению мероприятий защиты в условиях исполнения ими своих должностных обязанностей.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785794"/>
            <a:ext cx="678661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Планирование</a:t>
            </a:r>
            <a:r>
              <a:rPr lang="ru-RU" sz="3600" dirty="0" smtClean="0"/>
              <a:t> учебного процесса по ГО и ЧС: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</a:t>
            </a:r>
            <a:r>
              <a:rPr lang="ru-RU" sz="3200" dirty="0" smtClean="0"/>
              <a:t>издание приказа руководителя организации с назначением руководителей занятий, 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утверждение тематического плана, 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утверждение времени и мест проведения занятий для различных групп обучаемых</a:t>
            </a:r>
            <a:endParaRPr lang="ru-RU" sz="3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1357298"/>
            <a:ext cx="66437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Контроль</a:t>
            </a:r>
            <a:r>
              <a:rPr lang="ru-RU" sz="3600" dirty="0" smtClean="0"/>
              <a:t> за качеством усвоения учебного материала - путем </a:t>
            </a:r>
            <a:r>
              <a:rPr lang="ru-RU" sz="3600" b="1" dirty="0" smtClean="0"/>
              <a:t>опроса</a:t>
            </a:r>
            <a:r>
              <a:rPr lang="ru-RU" sz="3600" dirty="0" smtClean="0"/>
              <a:t> обучаемых перед началом и в ходе занятия.</a:t>
            </a:r>
            <a:endParaRPr lang="ru-RU" sz="3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714356"/>
            <a:ext cx="7786742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уководители занятий организуют и осуществляют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результатов курсового обучения и представление отчетности о его проведении.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Учёт осуществляют руководители занятия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журналах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определенных рекомендациями МЧС Республики Татарстан.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Журналы ведутся на каждую учебную группу и хранятся в течение года после завершения обучения.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285860"/>
            <a:ext cx="685804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Вводный инструктажа по ГО</a:t>
            </a:r>
            <a:r>
              <a:rPr lang="ru-RU" sz="4000" dirty="0" smtClean="0"/>
              <a:t> </a:t>
            </a:r>
            <a:r>
              <a:rPr lang="ru-RU" sz="4000" b="1" dirty="0" smtClean="0"/>
              <a:t>обязателен</a:t>
            </a:r>
            <a:r>
              <a:rPr lang="ru-RU" sz="4000" dirty="0" smtClean="0"/>
              <a:t> для проведения во всех организациях.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4000" dirty="0" smtClean="0"/>
              <a:t>Вид деятельности и число сотрудников организации при этом значения не имеют.</a:t>
            </a:r>
            <a:endParaRPr lang="ru-RU" sz="4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42910" y="357166"/>
            <a:ext cx="8286808" cy="57554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Работники организации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должны: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уметь: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действовать по сигналу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«ВНИМАНИЕ ВСЕМ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!» с информацией о воздушной тревоге, химической тревоге, радиационной опасности или угрозе катастрофического затопления;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пользоваться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средствами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индивидуальной и коллективной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защиты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практически выполнять мероприятия по реализации основных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способов защиты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пользоваться первичными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средствами пожаротушения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имеющимися в организации;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оказывать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первую помощь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неотложных ситуациях.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071538" y="357166"/>
            <a:ext cx="7429552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Примерная программа подготовки </a:t>
            </a:r>
            <a:r>
              <a:rPr kumimoji="0" lang="ru-RU" sz="2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руководящего состава учреждений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организаций и предприятий Республики Татарстан в области гражданской обороны и защиты от чрезвычайных ситуаций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Утверждена приказом заместителя РГО РТ– Премьер-министром Республики Татарстан от 02.03.2021 № 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Подготовку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руководящего состава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(начальник штаба ГОЧС, командиры формирований и др.) организует руководитель гражданской обороны организации из расчета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 часов в год.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071538" y="571480"/>
            <a:ext cx="7429552" cy="560153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Примерная программа курсового обучения </a:t>
            </a:r>
            <a:r>
              <a:rPr kumimoji="0" lang="ru-RU" sz="2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личного состава нештатных формирований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обеспечению выполнения мероприятий по гражданской обороне в области гражданской обороны и защиты от чрезвычайных ситуаций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Утверждена приказом заместителя РГО РТ– Премьер-министром Республики Татарстан от 02.03.2021 № 5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Обучение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личного состава НФГО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программе курсового обучения планируется и проводится в организациях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ежегодно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рабочее время в объеме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менее 15 часов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214414" y="714356"/>
            <a:ext cx="6786610" cy="48936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Примерная программа курсового обучения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НФГО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построена по модульному принципу. Она включает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модуль базовой подготовки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модуль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специальной подготовки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проведения теоретических занятий комплектуются группы численностью до 25 человек с учетом видов создаваемых формирований. Практические занятия могут проводиться в составе структурных подразделений или НФГО в полном составе.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85786" y="500042"/>
            <a:ext cx="78581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Новые стандарты в области ГО и ЧС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вводятся в действие на территории РФ с 1 апреля 2021 года: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ГОСТ Р 22.0.04-2020 «Безопасность в чрезвычайных ситуациях. Биолого-социальные чрезвычайные ситуации. Термины и определения»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утверждён приказом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Росстандарта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от 11 сентября 2020 года № 643-ст.,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ГОСТ Р 22.0.05-2020 «Безопасность в чрезвычайных ситуациях. Техногенные чрезвычайные ситуации. Термины и определения» утверждён приказом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Росстандарта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 от 11 сентября 2020 года № 644-ст.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ГОСТ Р 22.2.12-2020 «Безопасность в чрезвычайных ситуациях. Повышение устойчивости функционирования организаций в чрезвычайных ситуациях. Основные положения» утверждён приказом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Росстандарта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от 11 сентября 2020 года № 645-ст.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871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Подготовка работающего населения в области ГО и ЧС</a:t>
            </a:r>
            <a:endParaRPr lang="ru-RU" sz="2800" b="1" dirty="0"/>
          </a:p>
        </p:txBody>
      </p:sp>
      <p:sp>
        <p:nvSpPr>
          <p:cNvPr id="3" name="Стрелка вниз 2"/>
          <p:cNvSpPr/>
          <p:nvPr/>
        </p:nvSpPr>
        <p:spPr>
          <a:xfrm>
            <a:off x="1428728" y="107154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29124" y="1142984"/>
            <a:ext cx="484632" cy="2571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500958" y="107154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143116"/>
            <a:ext cx="171451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Вводный инструктаж по ГО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58016" y="2143116"/>
            <a:ext cx="185738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Вводный инструктаж по ЧС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3786190"/>
            <a:ext cx="7929618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Обучение по ГО и ЧС</a:t>
            </a:r>
          </a:p>
          <a:p>
            <a:pPr algn="ctr"/>
            <a:endParaRPr lang="ru-RU" dirty="0" smtClean="0"/>
          </a:p>
          <a:p>
            <a:pPr algn="ctr">
              <a:buFontTx/>
              <a:buChar char="-"/>
            </a:pPr>
            <a:r>
              <a:rPr lang="ru-RU" sz="2400" dirty="0" smtClean="0"/>
              <a:t>РГО и уполномоченные – в УМЦ ГО и ЧС 1 раз в 5 лет</a:t>
            </a:r>
          </a:p>
          <a:p>
            <a:pPr algn="ctr">
              <a:buFontTx/>
              <a:buChar char="-"/>
            </a:pPr>
            <a:r>
              <a:rPr lang="ru-RU" sz="2400" dirty="0" smtClean="0"/>
              <a:t>Работники – ежегодно в своей образовательной организации</a:t>
            </a:r>
            <a:endParaRPr lang="ru-RU" sz="2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643042" y="285728"/>
            <a:ext cx="614366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 выполнению: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1357298"/>
            <a:ext cx="77153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Провести со всеми работниками вводный инструктаж по ГО, вводный инструктаж по ЧС</a:t>
            </a:r>
          </a:p>
          <a:p>
            <a:pPr marL="514350" indent="-514350" algn="r"/>
            <a:r>
              <a:rPr lang="ru-RU" sz="2800" dirty="0" smtClean="0"/>
              <a:t>- до 10 </a:t>
            </a:r>
            <a:r>
              <a:rPr lang="ru-RU" sz="2800" dirty="0" smtClean="0"/>
              <a:t>апреля </a:t>
            </a:r>
            <a:r>
              <a:rPr lang="ru-RU" sz="2800" dirty="0" smtClean="0"/>
              <a:t>2021</a:t>
            </a:r>
          </a:p>
          <a:p>
            <a:r>
              <a:rPr lang="ru-RU" sz="2800" dirty="0" smtClean="0"/>
              <a:t>2. Завести журнал регистрации вводного инструктажа по ГО и такой же Журнал по ЧС</a:t>
            </a:r>
          </a:p>
          <a:p>
            <a:r>
              <a:rPr lang="ru-RU" sz="2800" dirty="0" smtClean="0"/>
              <a:t>3. Издать все документы по обучению ГО и ЧС: Приказ, программу, тематический план, расписание занятий</a:t>
            </a:r>
          </a:p>
          <a:p>
            <a:r>
              <a:rPr lang="ru-RU" sz="2800" dirty="0" smtClean="0"/>
              <a:t>4. Распределить группы обучения</a:t>
            </a:r>
          </a:p>
          <a:p>
            <a:pPr algn="r">
              <a:buFontTx/>
              <a:buChar char="-"/>
            </a:pPr>
            <a:r>
              <a:rPr lang="ru-RU" sz="2800" dirty="0" smtClean="0"/>
              <a:t>до </a:t>
            </a:r>
            <a:r>
              <a:rPr lang="ru-RU" sz="2800" dirty="0" smtClean="0"/>
              <a:t>15 </a:t>
            </a:r>
            <a:r>
              <a:rPr lang="ru-RU" sz="2800" dirty="0" smtClean="0"/>
              <a:t>апреля 2021</a:t>
            </a:r>
          </a:p>
          <a:p>
            <a:pPr algn="r"/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85786" y="571480"/>
            <a:ext cx="800105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Федеральный закон от 12.02.1998 №28-ФЗ «О гражданской обороне»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Положение о подготовке населения в области гражданской обороны (постановление Правительства РФ от 02.11.2000 №841 ред. от 30.09.2019)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Положение о гражданской обороне в Российской Федерации (постановление Правительства РФ от 26.11.2007 №804 ред. от 30.09.2019)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Положение об организации и ведении гражданской обороны в муниципальных образованиях и организациях (Приказ МЧС России от 14.11.2008 №687 ред. от 01.08.2016)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571604" y="1142984"/>
            <a:ext cx="635798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Вводный инструктаж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гражданской обороне, порядок проведения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Специалист, ответственный за проведение инструктажа по ГО, назначается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приказом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руководителя учреждения.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2910" y="500042"/>
            <a:ext cx="7929618" cy="5301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Кто имеет право и обязан проводить инструктаж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работник предприятия, уполномоченный на решение задач в области ГО и (или) защиты от чрезвычайных ситуаций природного и техногенного характера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руководитель занятий по ГО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непосредственный руководитель организации при условии прохождения им соответствующей подготовки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357290" y="714356"/>
            <a:ext cx="685804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Этот инструктаж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знакоми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 нанимаемых работников предприятия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вероятными опасностями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которые возникают при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военных конфликтах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(или вследствие этих конфликтов) с учетом специфики учреждения и местности, в которой оно расположено.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28662" y="714356"/>
            <a:ext cx="7358114" cy="514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Вводный инструктаж по ГО проводится для: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новых сотрудников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независимо от их образования, трудового стажа по профессии (должности), гражданства;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лиц, </a:t>
            </a: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командированных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организацию на срок более 30 календарных дней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142976" y="928670"/>
            <a:ext cx="692948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Проведение такого инструктажа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обязательно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для любых зарегистрированных в установленном порядке организаций, которые используют наемный труд работников.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245</TotalTime>
  <Words>1471</Words>
  <PresentationFormat>Экран (4:3)</PresentationFormat>
  <Paragraphs>159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Секретарь</cp:lastModifiedBy>
  <cp:revision>18</cp:revision>
  <dcterms:created xsi:type="dcterms:W3CDTF">2021-03-29T10:17:03Z</dcterms:created>
  <dcterms:modified xsi:type="dcterms:W3CDTF">2021-03-30T09:25:26Z</dcterms:modified>
</cp:coreProperties>
</file>